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324" r:id="rId6"/>
    <p:sldId id="325" r:id="rId7"/>
    <p:sldId id="338" r:id="rId8"/>
    <p:sldId id="271" r:id="rId9"/>
    <p:sldId id="316" r:id="rId10"/>
    <p:sldId id="336" r:id="rId11"/>
    <p:sldId id="318" r:id="rId12"/>
    <p:sldId id="328" r:id="rId13"/>
    <p:sldId id="275" r:id="rId14"/>
    <p:sldId id="334" r:id="rId15"/>
    <p:sldId id="330" r:id="rId16"/>
    <p:sldId id="281" r:id="rId17"/>
    <p:sldId id="285" r:id="rId18"/>
    <p:sldId id="333" r:id="rId19"/>
    <p:sldId id="331" r:id="rId20"/>
    <p:sldId id="322" r:id="rId21"/>
    <p:sldId id="289" r:id="rId22"/>
    <p:sldId id="335" r:id="rId23"/>
    <p:sldId id="332" r:id="rId24"/>
    <p:sldId id="298" r:id="rId25"/>
    <p:sldId id="337" r:id="rId26"/>
    <p:sldId id="319" r:id="rId27"/>
    <p:sldId id="269" r:id="rId28"/>
    <p:sldId id="32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1A7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252" autoAdjust="0"/>
  </p:normalViewPr>
  <p:slideViewPr>
    <p:cSldViewPr snapToGrid="0" snapToObjects="1">
      <p:cViewPr varScale="1">
        <p:scale>
          <a:sx n="89" d="100"/>
          <a:sy n="89" d="100"/>
        </p:scale>
        <p:origin x="840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15.09.2025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7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8382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Mějme datovou specifikaci o turistických cílech. Uživatel napíše zprávu </a:t>
            </a:r>
            <a:r>
              <a:rPr lang="en-US" dirty="0"/>
              <a:t>“I want to see barrier-free destinations.”</a:t>
            </a:r>
          </a:p>
          <a:p>
            <a:pPr marL="171450" indent="-171450">
              <a:buFontTx/>
              <a:buChar char="-"/>
            </a:pPr>
            <a:r>
              <a:rPr lang="cs-CZ" dirty="0"/>
              <a:t>Zpráva přijde do conversation service. Ta si vezme datovou specifikaci, kterou má někde uloženou.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0503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Ty namapované koncepty (tedy tu podstrukturu) zobrazuj</a:t>
            </a:r>
            <a:r>
              <a:rPr lang="en-US" dirty="0"/>
              <a:t>e chatbot</a:t>
            </a:r>
            <a:r>
              <a:rPr lang="cs-CZ" dirty="0"/>
              <a:t> tady napravo.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Navíc v té zprávě od uživatele zvýrazní slova, která byla použitá pro to mapování.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1113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82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Představte si, že jsme v nějaké firmě a máme zde Frantu. Franta je datový analytik a umí s daty pracovat. Ale nezná konkrétní strukturu a </a:t>
            </a:r>
            <a:r>
              <a:rPr lang="cs-CZ" dirty="0" err="1"/>
              <a:t>technikálie</a:t>
            </a:r>
            <a:r>
              <a:rPr lang="cs-CZ" dirty="0"/>
              <a:t> dat naší firmy. Nezná tu </a:t>
            </a:r>
            <a:r>
              <a:rPr lang="cs-CZ" b="1" dirty="0"/>
              <a:t>datovou specifikaci</a:t>
            </a:r>
            <a:r>
              <a:rPr lang="cs-CZ" dirty="0"/>
              <a:t>, podle které se ta data řídí.</a:t>
            </a:r>
          </a:p>
          <a:p>
            <a:pPr marL="171450" indent="-171450">
              <a:buFontTx/>
              <a:buChar char="-"/>
            </a:pPr>
            <a:r>
              <a:rPr lang="cs-CZ" b="1" dirty="0"/>
              <a:t>Datová specifikace</a:t>
            </a:r>
            <a:r>
              <a:rPr lang="cs-CZ" dirty="0"/>
              <a:t> </a:t>
            </a:r>
            <a:r>
              <a:rPr lang="pl-PL" dirty="0"/>
              <a:t>je detailní popis struktury a sémantiky dat. Franta by si ji mohl sám nastudovat, ale nemá na to čas nebo se mu nechce.</a:t>
            </a:r>
          </a:p>
          <a:p>
            <a:pPr marL="171450" indent="-171450">
              <a:buFontTx/>
              <a:buChar char="-"/>
            </a:pPr>
            <a:r>
              <a:rPr lang="cs-CZ" dirty="0"/>
              <a:t>Naštěstí</a:t>
            </a:r>
            <a:r>
              <a:rPr lang="pt-BR" dirty="0"/>
              <a:t> ve firmě </a:t>
            </a:r>
            <a:r>
              <a:rPr lang="cs-CZ" dirty="0"/>
              <a:t>typicky </a:t>
            </a:r>
            <a:r>
              <a:rPr lang="pt-BR" dirty="0"/>
              <a:t>existuje někdo, kdo se vyzná v té </a:t>
            </a:r>
            <a:r>
              <a:rPr lang="pt-BR" b="1" dirty="0"/>
              <a:t>datové specifikaci</a:t>
            </a:r>
            <a:r>
              <a:rPr lang="pt-BR" dirty="0"/>
              <a:t>.</a:t>
            </a:r>
            <a:r>
              <a:rPr lang="cs-CZ" dirty="0"/>
              <a:t> V našem případě to bude Pepa.</a:t>
            </a:r>
          </a:p>
          <a:p>
            <a:pPr marL="171450" indent="-171450">
              <a:buFontTx/>
              <a:buChar char="-"/>
            </a:pPr>
            <a:r>
              <a:rPr lang="cs-CZ" dirty="0"/>
              <a:t>Tak Franta půjde za ním s tím, co potřebuje a budou si dlouho o tom povídat. To je fajn, ale vzniká tu </a:t>
            </a:r>
            <a:r>
              <a:rPr lang="cs-CZ" dirty="0" err="1"/>
              <a:t>bottleneck</a:t>
            </a:r>
            <a:r>
              <a:rPr lang="cs-CZ" dirty="0"/>
              <a:t> když každý, kdo něco takového potřebuje, půjde za Pepou.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8741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Vytvoříme </a:t>
            </a:r>
            <a:r>
              <a:rPr lang="en-US" dirty="0"/>
              <a:t>chatbot</a:t>
            </a:r>
            <a:r>
              <a:rPr lang="cs-CZ" dirty="0"/>
              <a:t>, který by dokázal nahradit Pepu.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Franta </a:t>
            </a:r>
            <a:r>
              <a:rPr lang="cs-CZ" dirty="0"/>
              <a:t>jen poskytne </a:t>
            </a:r>
            <a:r>
              <a:rPr lang="cs-CZ" b="1" dirty="0"/>
              <a:t>datovou specifikaci</a:t>
            </a:r>
            <a:r>
              <a:rPr lang="cs-CZ" dirty="0"/>
              <a:t>, se kterou chce pracovat a bude si o ní s naším </a:t>
            </a:r>
            <a:r>
              <a:rPr lang="en-US" dirty="0" err="1"/>
              <a:t>chatbotem</a:t>
            </a:r>
            <a:r>
              <a:rPr lang="cs-CZ" dirty="0"/>
              <a:t> povídat.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„Povídat“ znamená, že ten nástroj dá návrhy, na co by se Franta mohl ptát. Pokud si Franta něco vybere nebo sám od sebe napíše dotaz, tak mu pomůžeme ten dotaz rozvíjet.</a:t>
            </a:r>
          </a:p>
          <a:p>
            <a:pPr marL="171450" indent="-171450">
              <a:buFontTx/>
              <a:buChar char="-"/>
            </a:pPr>
            <a:r>
              <a:rPr lang="cs-CZ" dirty="0"/>
              <a:t>Ten </a:t>
            </a:r>
            <a:r>
              <a:rPr lang="en-US" dirty="0"/>
              <a:t>chatbot </a:t>
            </a:r>
            <a:r>
              <a:rPr lang="cs-CZ" dirty="0"/>
              <a:t>pak</a:t>
            </a:r>
            <a:r>
              <a:rPr lang="en-US" dirty="0"/>
              <a:t> </a:t>
            </a:r>
            <a:r>
              <a:rPr lang="cs-CZ" dirty="0"/>
              <a:t>poskytne Frantovi technický dotaz, který mu pomůže získat data.</a:t>
            </a:r>
          </a:p>
          <a:p>
            <a:pPr marL="171450" indent="-171450">
              <a:buFontTx/>
              <a:buChar char="-"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40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V tomto projektu jsem se omezil na to, že ty datové specifikace budou ty, které vznikají v nástroji </a:t>
            </a:r>
            <a:r>
              <a:rPr lang="cs-CZ" b="1" dirty="0"/>
              <a:t>Dataspecer</a:t>
            </a:r>
            <a:r>
              <a:rPr lang="cs-CZ" b="0" dirty="0"/>
              <a:t>, který je běžící projekt tady na katedře a umožní práce se sémantickými datovými specifikacemi. A technické dotazy, které poskytnu tomu uživateli, budou v jazyce SPARQL. Vybral jsem si SPARQL, protože to dobře navazuje na ty datové specifikace vytvořené v Dataspeceru. Ale v zásadě to může být cokoliv jiného, například SQL.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Ten workflow </a:t>
            </a:r>
            <a:r>
              <a:rPr lang="cs-CZ" b="0" dirty="0"/>
              <a:t>bude vypadat tak, že n</a:t>
            </a:r>
            <a:r>
              <a:rPr lang="cs-CZ" dirty="0"/>
              <a:t>ěkdo udržuje datovou specifikaci v Dataspeceru. To může být například ten Pepa, ale i někdo jiný. Prostě někdo, kdo je za ni zodpovědný.</a:t>
            </a:r>
          </a:p>
          <a:p>
            <a:pPr marL="171450" indent="-171450">
              <a:buFontTx/>
              <a:buChar char="-"/>
            </a:pPr>
            <a:r>
              <a:rPr lang="cs-CZ" dirty="0"/>
              <a:t>Když Franta něco potřebuje, tak poskytne informaci o tom, s jakou specifikací chce pracovat.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Náš </a:t>
            </a:r>
            <a:r>
              <a:rPr lang="en-US" dirty="0"/>
              <a:t>chatbot</a:t>
            </a:r>
            <a:r>
              <a:rPr lang="cs-CZ" dirty="0"/>
              <a:t> si z Dataspeceru vezme tu příslušnou specifikaci bude si o tom s Frantou povídat.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68464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V dalším kroku Franta jen píše zprávy a chatbot mu bude odpovídat.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9853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Víme, co chceme dělat. Pojďme zkusit vymyslet jak</a:t>
            </a:r>
            <a:r>
              <a:rPr lang="en-US" dirty="0"/>
              <a:t>.</a:t>
            </a: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Pou</a:t>
            </a:r>
            <a:r>
              <a:rPr lang="cs-CZ" dirty="0"/>
              <a:t>žij</a:t>
            </a:r>
            <a:r>
              <a:rPr lang="en-US" dirty="0"/>
              <a:t>me</a:t>
            </a:r>
            <a:r>
              <a:rPr lang="cs-CZ" dirty="0"/>
              <a:t> AI (nebo-li large language model), protože se na to hodí. Jsou to konverzační nástroje.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Možná vás napadne: „No tak co já tady vůbec řeším? Ten uživatel prostě všechno zadá do LLM a hotovo.“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My to budeme dělat systematicky. Rozložíme si to na menší části a použijeme LLM jen tam, kde to bude potřeba.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43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Než půjdeme dál, tak si jenom shrnu, co jsme si zatím řekli.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856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Říkal jsem, že LLM použijeme na menší části. Podívejme se tedy na ty části.</a:t>
            </a:r>
          </a:p>
          <a:p>
            <a:pPr marL="171450" indent="-171450">
              <a:buFontTx/>
              <a:buChar char="-"/>
            </a:pPr>
            <a:r>
              <a:rPr lang="cs-CZ" dirty="0"/>
              <a:t>První využití je když uživatel si vybere datovou specifikaci, se kterou chce pracovat.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Tady použijeme LLM na to, aby vytvořil krátké shrnutí té vybrané specifikace pro uživatele.</a:t>
            </a:r>
          </a:p>
          <a:p>
            <a:pPr marL="171450" indent="-171450">
              <a:buFontTx/>
              <a:buChar char="-"/>
            </a:pPr>
            <a:r>
              <a:rPr lang="cs-CZ" dirty="0"/>
              <a:t>Taky použijeme LLM, aby navrhnul několik konceptů, na které se uživatel může zeptat.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586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UI vypadá takto. Já jsem většinu textu rozmazal, aby vás to nelákalo číst.</a:t>
            </a:r>
          </a:p>
          <a:p>
            <a:pPr marL="171450" indent="-171450">
              <a:buFontTx/>
              <a:buChar char="-"/>
            </a:pPr>
            <a:r>
              <a:rPr lang="cs-CZ" dirty="0"/>
              <a:t>První zpráva v konverzaci je od chatbota a je tam to shrnutí a ty návrhy, které vygeneroval LLM.</a:t>
            </a:r>
          </a:p>
          <a:p>
            <a:pPr marL="171450" indent="-171450">
              <a:buFontTx/>
              <a:buChar char="-"/>
            </a:pPr>
            <a:r>
              <a:rPr lang="cs-CZ" dirty="0"/>
              <a:t>Zajímavější bude další operace. Když uživatel pošle zprávu.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125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15-Sep-25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15-Sep-25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15-Sep-25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15-Sep-25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15-Sep-25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15-Sep-25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 dirty="0"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408" y="4185783"/>
            <a:ext cx="3514974" cy="18661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 dirty="0"/>
              <a:t>Data specification navigator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Quoc Anh Nguyen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Supervisor: doc. Mgr. Martin </a:t>
            </a:r>
            <a:r>
              <a:rPr lang="en-US" sz="1200" dirty="0" err="1"/>
              <a:t>Nečaský</a:t>
            </a:r>
            <a:r>
              <a:rPr lang="en-US" sz="1200" dirty="0"/>
              <a:t>, Ph.D.</a:t>
            </a:r>
          </a:p>
          <a:p>
            <a:pPr defTabSz="914400">
              <a:lnSpc>
                <a:spcPct val="90000"/>
              </a:lnSpc>
            </a:pPr>
            <a:endParaRPr lang="en-US" sz="12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Project start: 01/12/2024</a:t>
            </a:r>
          </a:p>
          <a:p>
            <a:pPr defTabSz="914400">
              <a:lnSpc>
                <a:spcPct val="90000"/>
              </a:lnSpc>
            </a:pPr>
            <a:r>
              <a:rPr lang="en-US" sz="1200" dirty="0"/>
              <a:t>Project end: 31/08/2025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 smtClean="0"/>
              <a:pPr defTabSz="914400">
                <a:spcAft>
                  <a:spcPts val="600"/>
                </a:spcAft>
              </a:pPr>
              <a:t>1</a:t>
            </a:fld>
            <a:r>
              <a:rPr lang="en-US" sz="1000" dirty="0"/>
              <a:t> /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r>
              <a:rPr lang="en-US" dirty="0"/>
              <a:t> / 26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2862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C8E3-F9DB-CABF-CC0C-7A3722F8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Process</a:t>
            </a:r>
            <a:r>
              <a:rPr lang="cs-CZ" dirty="0"/>
              <a:t> </a:t>
            </a:r>
            <a:r>
              <a:rPr lang="en-US" dirty="0"/>
              <a:t>user message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9559D-9DC1-5E94-670F-DA7BD806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54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EF0F4-E013-5221-D722-5EA5D352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77F8A6F-8678-FD3F-90D3-5D0FF54FB6D6}"/>
              </a:ext>
            </a:extLst>
          </p:cNvPr>
          <p:cNvSpPr/>
          <p:nvPr/>
        </p:nvSpPr>
        <p:spPr>
          <a:xfrm>
            <a:off x="607807" y="222898"/>
            <a:ext cx="2872292" cy="1839558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need to see barrier-free destinations.</a:t>
            </a:r>
          </a:p>
        </p:txBody>
      </p: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A21953B8-7F44-3DBD-31D7-253D25ADF34D}"/>
              </a:ext>
            </a:extLst>
          </p:cNvPr>
          <p:cNvSpPr/>
          <p:nvPr/>
        </p:nvSpPr>
        <p:spPr>
          <a:xfrm>
            <a:off x="129091" y="3656012"/>
            <a:ext cx="3593055" cy="2927350"/>
          </a:xfrm>
          <a:prstGeom prst="verticalScroll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F1C1FC-4632-F3DD-FDFB-C8258DA11B81}"/>
              </a:ext>
            </a:extLst>
          </p:cNvPr>
          <p:cNvSpPr/>
          <p:nvPr/>
        </p:nvSpPr>
        <p:spPr>
          <a:xfrm>
            <a:off x="607808" y="4225225"/>
            <a:ext cx="1047080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DE2483-9076-687C-E66B-316C3F854512}"/>
              </a:ext>
            </a:extLst>
          </p:cNvPr>
          <p:cNvSpPr/>
          <p:nvPr/>
        </p:nvSpPr>
        <p:spPr>
          <a:xfrm>
            <a:off x="835508" y="5151758"/>
            <a:ext cx="1057836" cy="557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5C2303-711B-9A4B-1794-81501A687CA1}"/>
              </a:ext>
            </a:extLst>
          </p:cNvPr>
          <p:cNvSpPr/>
          <p:nvPr/>
        </p:nvSpPr>
        <p:spPr>
          <a:xfrm>
            <a:off x="2018854" y="4384672"/>
            <a:ext cx="907226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Entrance fee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9F5C44-6C3E-D60F-9C63-A37C0114A0D4}"/>
              </a:ext>
            </a:extLst>
          </p:cNvPr>
          <p:cNvSpPr/>
          <p:nvPr/>
        </p:nvSpPr>
        <p:spPr>
          <a:xfrm>
            <a:off x="2043953" y="5239679"/>
            <a:ext cx="934122" cy="555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DE0662-F458-AAA2-DD60-D6A3046847D0}"/>
              </a:ext>
            </a:extLst>
          </p:cNvPr>
          <p:cNvSpPr/>
          <p:nvPr/>
        </p:nvSpPr>
        <p:spPr>
          <a:xfrm>
            <a:off x="720766" y="5840182"/>
            <a:ext cx="934122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9AC683-20AC-DA06-2473-33CAA4619874}"/>
              </a:ext>
            </a:extLst>
          </p:cNvPr>
          <p:cNvSpPr/>
          <p:nvPr/>
        </p:nvSpPr>
        <p:spPr>
          <a:xfrm>
            <a:off x="4615031" y="2310125"/>
            <a:ext cx="2958353" cy="22377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⚙️use LLM to map concepts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6E1119F9-D9AF-4DDA-EBAA-581EA29094CC}"/>
              </a:ext>
            </a:extLst>
          </p:cNvPr>
          <p:cNvSpPr/>
          <p:nvPr/>
        </p:nvSpPr>
        <p:spPr>
          <a:xfrm>
            <a:off x="3571539" y="4707884"/>
            <a:ext cx="1953708" cy="123666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8B1EA701-99F3-CB5D-4E70-5537D4CFD75B}"/>
              </a:ext>
            </a:extLst>
          </p:cNvPr>
          <p:cNvSpPr/>
          <p:nvPr/>
        </p:nvSpPr>
        <p:spPr>
          <a:xfrm flipV="1">
            <a:off x="3571539" y="903773"/>
            <a:ext cx="1953708" cy="123666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04F4B-9598-C7F8-E380-808EDDF60EB4}"/>
              </a:ext>
            </a:extLst>
          </p:cNvPr>
          <p:cNvSpPr txBox="1"/>
          <p:nvPr/>
        </p:nvSpPr>
        <p:spPr>
          <a:xfrm>
            <a:off x="1005839" y="3645614"/>
            <a:ext cx="2474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data specification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1FE356-0599-AF95-EC1B-749591C2FC8B}"/>
              </a:ext>
            </a:extLst>
          </p:cNvPr>
          <p:cNvSpPr/>
          <p:nvPr/>
        </p:nvSpPr>
        <p:spPr>
          <a:xfrm>
            <a:off x="9262335" y="2473327"/>
            <a:ext cx="2320066" cy="191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1CB3F37-2A6F-EC57-FFCE-BF8A4AEBE14F}"/>
              </a:ext>
            </a:extLst>
          </p:cNvPr>
          <p:cNvSpPr/>
          <p:nvPr/>
        </p:nvSpPr>
        <p:spPr>
          <a:xfrm>
            <a:off x="7756265" y="3143921"/>
            <a:ext cx="1344704" cy="57015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98B754-ECAD-8223-6329-1724A103BD22}"/>
              </a:ext>
            </a:extLst>
          </p:cNvPr>
          <p:cNvSpPr/>
          <p:nvPr/>
        </p:nvSpPr>
        <p:spPr>
          <a:xfrm>
            <a:off x="9893450" y="2679296"/>
            <a:ext cx="1057836" cy="5577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9C324C-AA1B-061A-4BB7-645EA751C0DA}"/>
              </a:ext>
            </a:extLst>
          </p:cNvPr>
          <p:cNvSpPr/>
          <p:nvPr/>
        </p:nvSpPr>
        <p:spPr>
          <a:xfrm>
            <a:off x="9954410" y="3716764"/>
            <a:ext cx="934121" cy="5363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A5641C-1280-4723-C6EB-73CD6C774E07}"/>
              </a:ext>
            </a:extLst>
          </p:cNvPr>
          <p:cNvSpPr txBox="1"/>
          <p:nvPr/>
        </p:nvSpPr>
        <p:spPr>
          <a:xfrm>
            <a:off x="9352578" y="2084973"/>
            <a:ext cx="213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Mapped concepts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AFCD13-3914-7C28-7D38-3B9F72671267}"/>
              </a:ext>
            </a:extLst>
          </p:cNvPr>
          <p:cNvSpPr/>
          <p:nvPr/>
        </p:nvSpPr>
        <p:spPr>
          <a:xfrm>
            <a:off x="2265381" y="5886443"/>
            <a:ext cx="934121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</p:spTree>
    <p:extLst>
      <p:ext uri="{BB962C8B-B14F-4D97-AF65-F5344CB8AC3E}">
        <p14:creationId xmlns:p14="http://schemas.microsoft.com/office/powerpoint/2010/main" val="365265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  <p:bldP spid="21" grpId="0" animBg="1"/>
      <p:bldP spid="23" grpId="0"/>
      <p:bldP spid="25" grpId="0" animBg="1"/>
      <p:bldP spid="26" grpId="0" animBg="1"/>
      <p:bldP spid="27" grpId="0" animBg="1"/>
      <p:bldP spid="14" grpId="0" animBg="1"/>
      <p:bldP spid="28" grpId="0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r>
              <a:rPr lang="en-US" dirty="0"/>
              <a:t> / 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4C8EF-831D-7926-E250-5D2A8602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531891"/>
            <a:ext cx="12191997" cy="57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r>
              <a:rPr lang="en-US" dirty="0"/>
              <a:t> / 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15445-A228-39FD-DDEC-96203D87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535068"/>
            <a:ext cx="12191998" cy="57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C0D4-C56A-4F15-BFF1-AEDFF525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Suggest relevant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3373D-31E6-361C-EBFE-84494B77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78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croll: Vertical 24">
            <a:extLst>
              <a:ext uri="{FF2B5EF4-FFF2-40B4-BE49-F238E27FC236}">
                <a16:creationId xmlns:a16="http://schemas.microsoft.com/office/drawing/2014/main" id="{4305F89F-FC34-30C2-ECDC-CAF2B8A05A4F}"/>
              </a:ext>
            </a:extLst>
          </p:cNvPr>
          <p:cNvSpPr/>
          <p:nvPr/>
        </p:nvSpPr>
        <p:spPr>
          <a:xfrm>
            <a:off x="247425" y="3825264"/>
            <a:ext cx="3593055" cy="2927350"/>
          </a:xfrm>
          <a:prstGeom prst="verticalScroll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E7A5F-6365-49EB-44EA-FCFD8A22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4C6A86C-2D27-3634-F036-5C85408A02F5}"/>
              </a:ext>
            </a:extLst>
          </p:cNvPr>
          <p:cNvSpPr/>
          <p:nvPr/>
        </p:nvSpPr>
        <p:spPr>
          <a:xfrm>
            <a:off x="607807" y="222898"/>
            <a:ext cx="2699052" cy="1079285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need to see barrier-free destinations.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80A8E-E377-680A-2751-C2707EDB9045}"/>
              </a:ext>
            </a:extLst>
          </p:cNvPr>
          <p:cNvSpPr/>
          <p:nvPr/>
        </p:nvSpPr>
        <p:spPr>
          <a:xfrm>
            <a:off x="726142" y="4394477"/>
            <a:ext cx="1047080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D9B1A-553B-3AE6-1EF8-B1F9993A4784}"/>
              </a:ext>
            </a:extLst>
          </p:cNvPr>
          <p:cNvSpPr/>
          <p:nvPr/>
        </p:nvSpPr>
        <p:spPr>
          <a:xfrm>
            <a:off x="953842" y="5321010"/>
            <a:ext cx="1057836" cy="557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2C938-B799-F6D3-F0B5-602907BC3D4D}"/>
              </a:ext>
            </a:extLst>
          </p:cNvPr>
          <p:cNvSpPr/>
          <p:nvPr/>
        </p:nvSpPr>
        <p:spPr>
          <a:xfrm>
            <a:off x="2137188" y="4553924"/>
            <a:ext cx="907226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Entrance fee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84EBD2-2CDF-3916-DE9B-B44BD010F081}"/>
              </a:ext>
            </a:extLst>
          </p:cNvPr>
          <p:cNvSpPr/>
          <p:nvPr/>
        </p:nvSpPr>
        <p:spPr>
          <a:xfrm>
            <a:off x="2162287" y="5408931"/>
            <a:ext cx="934122" cy="555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7D10EB-40FA-63DE-AC0A-EA24E805DED0}"/>
              </a:ext>
            </a:extLst>
          </p:cNvPr>
          <p:cNvSpPr/>
          <p:nvPr/>
        </p:nvSpPr>
        <p:spPr>
          <a:xfrm>
            <a:off x="839100" y="6009434"/>
            <a:ext cx="934122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E31400-FF6C-918C-8108-708C8B445C7C}"/>
              </a:ext>
            </a:extLst>
          </p:cNvPr>
          <p:cNvSpPr/>
          <p:nvPr/>
        </p:nvSpPr>
        <p:spPr>
          <a:xfrm>
            <a:off x="5260485" y="2286965"/>
            <a:ext cx="2850776" cy="22377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⚙️use LLM to suggest relevant concepts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7BA3C99D-5369-382C-BE29-4FD13D76FE5F}"/>
              </a:ext>
            </a:extLst>
          </p:cNvPr>
          <p:cNvSpPr/>
          <p:nvPr/>
        </p:nvSpPr>
        <p:spPr>
          <a:xfrm>
            <a:off x="3598433" y="4590553"/>
            <a:ext cx="2931459" cy="1373462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64D8B-F0A9-5FD5-C858-1AF4CF02BB8E}"/>
              </a:ext>
            </a:extLst>
          </p:cNvPr>
          <p:cNvSpPr txBox="1"/>
          <p:nvPr/>
        </p:nvSpPr>
        <p:spPr>
          <a:xfrm>
            <a:off x="1124173" y="3814866"/>
            <a:ext cx="2474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data specification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397E5A-CDD3-E44A-3062-919C9CBECE0F}"/>
              </a:ext>
            </a:extLst>
          </p:cNvPr>
          <p:cNvSpPr/>
          <p:nvPr/>
        </p:nvSpPr>
        <p:spPr>
          <a:xfrm>
            <a:off x="726142" y="1665238"/>
            <a:ext cx="2320066" cy="191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A56BE6D-9975-284C-9982-2C110A3E99DD}"/>
              </a:ext>
            </a:extLst>
          </p:cNvPr>
          <p:cNvSpPr/>
          <p:nvPr/>
        </p:nvSpPr>
        <p:spPr>
          <a:xfrm>
            <a:off x="8232284" y="3143922"/>
            <a:ext cx="1344704" cy="57015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8BA8FF-2F65-6FF6-738F-DCA56EF17F01}"/>
              </a:ext>
            </a:extLst>
          </p:cNvPr>
          <p:cNvSpPr/>
          <p:nvPr/>
        </p:nvSpPr>
        <p:spPr>
          <a:xfrm>
            <a:off x="835288" y="2543040"/>
            <a:ext cx="1057836" cy="5577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DF3BCC-3CB5-9861-32C4-3731A28F9596}"/>
              </a:ext>
            </a:extLst>
          </p:cNvPr>
          <p:cNvSpPr/>
          <p:nvPr/>
        </p:nvSpPr>
        <p:spPr>
          <a:xfrm>
            <a:off x="2002270" y="2543040"/>
            <a:ext cx="934121" cy="5363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70AA1F-B627-6B22-46B1-1A588460B487}"/>
              </a:ext>
            </a:extLst>
          </p:cNvPr>
          <p:cNvSpPr txBox="1"/>
          <p:nvPr/>
        </p:nvSpPr>
        <p:spPr>
          <a:xfrm>
            <a:off x="835288" y="1741489"/>
            <a:ext cx="213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specification substructure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8BE1F8-9F3B-5638-AAC9-54F1B9BC8FAC}"/>
              </a:ext>
            </a:extLst>
          </p:cNvPr>
          <p:cNvSpPr/>
          <p:nvPr/>
        </p:nvSpPr>
        <p:spPr>
          <a:xfrm>
            <a:off x="2409272" y="6049368"/>
            <a:ext cx="934121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C6E140B-C72D-9A8D-94BD-5802F7E0C624}"/>
              </a:ext>
            </a:extLst>
          </p:cNvPr>
          <p:cNvSpPr/>
          <p:nvPr/>
        </p:nvSpPr>
        <p:spPr>
          <a:xfrm flipV="1">
            <a:off x="3568405" y="782157"/>
            <a:ext cx="2931459" cy="1373462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3AD6141-4D2A-BD37-F626-F2EF5A05DCCB}"/>
              </a:ext>
            </a:extLst>
          </p:cNvPr>
          <p:cNvSpPr/>
          <p:nvPr/>
        </p:nvSpPr>
        <p:spPr>
          <a:xfrm>
            <a:off x="3184264" y="2732442"/>
            <a:ext cx="1966404" cy="54864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D27533-8D1A-4446-C3A1-941AE26B70CD}"/>
              </a:ext>
            </a:extLst>
          </p:cNvPr>
          <p:cNvSpPr/>
          <p:nvPr/>
        </p:nvSpPr>
        <p:spPr>
          <a:xfrm>
            <a:off x="9698012" y="2384476"/>
            <a:ext cx="2320066" cy="2074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C421BF-4680-0E16-47C8-9BD9BE0E2F2B}"/>
              </a:ext>
            </a:extLst>
          </p:cNvPr>
          <p:cNvSpPr txBox="1"/>
          <p:nvPr/>
        </p:nvSpPr>
        <p:spPr>
          <a:xfrm>
            <a:off x="9789153" y="1970953"/>
            <a:ext cx="213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Suggestions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75A506-68F9-5BF1-9874-932F8C6D4509}"/>
              </a:ext>
            </a:extLst>
          </p:cNvPr>
          <p:cNvSpPr/>
          <p:nvPr/>
        </p:nvSpPr>
        <p:spPr>
          <a:xfrm>
            <a:off x="9914965" y="2620910"/>
            <a:ext cx="896470" cy="458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9B6387-35D6-6861-98EF-FCD0C95CF89C}"/>
              </a:ext>
            </a:extLst>
          </p:cNvPr>
          <p:cNvSpPr/>
          <p:nvPr/>
        </p:nvSpPr>
        <p:spPr>
          <a:xfrm>
            <a:off x="10962045" y="3274913"/>
            <a:ext cx="907226" cy="439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Entrance fee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D202DD-7FAA-01E8-60E6-E0AA5A714D28}"/>
              </a:ext>
            </a:extLst>
          </p:cNvPr>
          <p:cNvSpPr/>
          <p:nvPr/>
        </p:nvSpPr>
        <p:spPr>
          <a:xfrm>
            <a:off x="9914965" y="3844758"/>
            <a:ext cx="1113047" cy="4363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Opening hours</a:t>
            </a:r>
          </a:p>
        </p:txBody>
      </p:sp>
    </p:spTree>
    <p:extLst>
      <p:ext uri="{BB962C8B-B14F-4D97-AF65-F5344CB8AC3E}">
        <p14:creationId xmlns:p14="http://schemas.microsoft.com/office/powerpoint/2010/main" val="32480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28" grpId="0" animBg="1"/>
      <p:bldP spid="29" grpId="0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844-4CBE-D442-36BC-963C1645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3AD76-E567-3C7B-D4E3-C523F38B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r>
              <a:rPr lang="en-US" dirty="0"/>
              <a:t> / 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EA2D0-A040-59CB-0777-3B9D178B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31891"/>
            <a:ext cx="12192000" cy="57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0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r>
              <a:rPr lang="en-US" dirty="0"/>
              <a:t> / 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72DCF-9733-F0DA-3122-3737ECA3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538244"/>
            <a:ext cx="12191998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B470-53A8-9ABC-3327-B5C6F8D0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Verbalization from user’s selections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0B563-B14D-F149-6930-0FF7E8C4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4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58EE2-D212-251A-0103-FD060906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B2D4-D647-8D2D-1B1F-B1D0C895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596" y="151282"/>
            <a:ext cx="4588111" cy="63816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76C317-68A9-E8E3-2C08-2907A8846D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26707" y="893059"/>
            <a:ext cx="6816709" cy="533684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97D78F5-6E1A-7BC6-EE2C-5025B629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Motivational example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83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F1EB7CC6-BF79-4BEB-1403-AC362A164FA4}"/>
              </a:ext>
            </a:extLst>
          </p:cNvPr>
          <p:cNvSpPr/>
          <p:nvPr/>
        </p:nvSpPr>
        <p:spPr>
          <a:xfrm>
            <a:off x="816047" y="833194"/>
            <a:ext cx="2699052" cy="1079285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need to see barrier-free destinations.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F6D282-3D68-55AD-8809-02FAA07596CC}"/>
              </a:ext>
            </a:extLst>
          </p:cNvPr>
          <p:cNvSpPr/>
          <p:nvPr/>
        </p:nvSpPr>
        <p:spPr>
          <a:xfrm>
            <a:off x="502476" y="1485094"/>
            <a:ext cx="3399416" cy="1385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5A202-4D6E-29DB-DC93-A151E448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19156-5248-429F-17A7-3BC81717ED72}"/>
              </a:ext>
            </a:extLst>
          </p:cNvPr>
          <p:cNvSpPr/>
          <p:nvPr/>
        </p:nvSpPr>
        <p:spPr>
          <a:xfrm>
            <a:off x="1027355" y="3858178"/>
            <a:ext cx="2320066" cy="191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E7D646-19E3-9E27-B68B-3AD4DCEF1103}"/>
              </a:ext>
            </a:extLst>
          </p:cNvPr>
          <p:cNvSpPr/>
          <p:nvPr/>
        </p:nvSpPr>
        <p:spPr>
          <a:xfrm>
            <a:off x="1129552" y="5095686"/>
            <a:ext cx="1057836" cy="5577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D31BB-C28A-856C-3EA3-4C12B917F85C}"/>
              </a:ext>
            </a:extLst>
          </p:cNvPr>
          <p:cNvSpPr/>
          <p:nvPr/>
        </p:nvSpPr>
        <p:spPr>
          <a:xfrm>
            <a:off x="2300344" y="4983640"/>
            <a:ext cx="934121" cy="5363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4C432-CF76-5099-CDA6-2ECFE847E053}"/>
              </a:ext>
            </a:extLst>
          </p:cNvPr>
          <p:cNvSpPr txBox="1"/>
          <p:nvPr/>
        </p:nvSpPr>
        <p:spPr>
          <a:xfrm>
            <a:off x="1096681" y="3233631"/>
            <a:ext cx="213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specification substructure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26A58E-9A89-D11F-7206-B62F0F7825CE}"/>
              </a:ext>
            </a:extLst>
          </p:cNvPr>
          <p:cNvSpPr/>
          <p:nvPr/>
        </p:nvSpPr>
        <p:spPr>
          <a:xfrm>
            <a:off x="690428" y="2260038"/>
            <a:ext cx="1113047" cy="4363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Opening hours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FC6E6-FD0D-995C-FDDD-7BC4098212AA}"/>
              </a:ext>
            </a:extLst>
          </p:cNvPr>
          <p:cNvSpPr/>
          <p:nvPr/>
        </p:nvSpPr>
        <p:spPr>
          <a:xfrm>
            <a:off x="2371202" y="1994986"/>
            <a:ext cx="1422626" cy="4363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Number of steps at the main entrance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99B88-1E7B-8C33-22E5-A58856E88308}"/>
              </a:ext>
            </a:extLst>
          </p:cNvPr>
          <p:cNvSpPr/>
          <p:nvPr/>
        </p:nvSpPr>
        <p:spPr>
          <a:xfrm>
            <a:off x="4862452" y="2213160"/>
            <a:ext cx="2850776" cy="22377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⚙️use LLM to verbalize data specification substructure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CD19891F-E088-6E8B-E9DF-D32FD08F01F5}"/>
              </a:ext>
            </a:extLst>
          </p:cNvPr>
          <p:cNvSpPr/>
          <p:nvPr/>
        </p:nvSpPr>
        <p:spPr>
          <a:xfrm flipV="1">
            <a:off x="3568405" y="1235554"/>
            <a:ext cx="2359059" cy="90679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27E19-C460-C63E-0E18-ADDEC8A6390A}"/>
              </a:ext>
            </a:extLst>
          </p:cNvPr>
          <p:cNvSpPr txBox="1"/>
          <p:nvPr/>
        </p:nvSpPr>
        <p:spPr>
          <a:xfrm>
            <a:off x="1285090" y="1153361"/>
            <a:ext cx="194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User’s selections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E43E0026-AF1B-627C-ECF5-C65971EAE68C}"/>
              </a:ext>
            </a:extLst>
          </p:cNvPr>
          <p:cNvSpPr/>
          <p:nvPr/>
        </p:nvSpPr>
        <p:spPr>
          <a:xfrm>
            <a:off x="3515099" y="4530243"/>
            <a:ext cx="2359059" cy="90679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62A439C-1B58-958D-01DC-5ACB72F1D877}"/>
              </a:ext>
            </a:extLst>
          </p:cNvPr>
          <p:cNvSpPr/>
          <p:nvPr/>
        </p:nvSpPr>
        <p:spPr>
          <a:xfrm>
            <a:off x="7883555" y="3046957"/>
            <a:ext cx="1344704" cy="57015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F77041-C614-6D28-CA2B-B611759F595E}"/>
              </a:ext>
            </a:extLst>
          </p:cNvPr>
          <p:cNvSpPr/>
          <p:nvPr/>
        </p:nvSpPr>
        <p:spPr>
          <a:xfrm>
            <a:off x="9409808" y="2480016"/>
            <a:ext cx="2172592" cy="1704035"/>
          </a:xfrm>
          <a:prstGeom prst="rect">
            <a:avLst/>
          </a:prstGeom>
          <a:solidFill>
            <a:srgbClr val="F3F1A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message extended with selected suggestions</a:t>
            </a:r>
          </a:p>
        </p:txBody>
      </p:sp>
    </p:spTree>
    <p:extLst>
      <p:ext uri="{BB962C8B-B14F-4D97-AF65-F5344CB8AC3E}">
        <p14:creationId xmlns:p14="http://schemas.microsoft.com/office/powerpoint/2010/main" val="9348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00023 C 0.0017 0.00394 0.00352 0.00834 0.00521 0.0125 C 0.0086 0.02153 0.00534 0.01528 0.00873 0.02269 C 0.01081 0.02732 0.01302 0.03102 0.01498 0.03588 C 0.0155 0.03727 0.01602 0.03866 0.01667 0.04005 C 0.01719 0.04121 0.01797 0.04213 0.01849 0.04306 C 0.01914 0.04422 0.01967 0.04584 0.02019 0.04746 C 0.02084 0.04931 0.02123 0.05139 0.02201 0.05324 C 0.02292 0.05533 0.02435 0.05695 0.02552 0.0588 C 0.02578 0.06088 0.02592 0.06297 0.02644 0.06459 C 0.02683 0.06644 0.03047 0.07431 0.03086 0.07477 C 0.03112 0.07732 0.03125 0.07986 0.03164 0.08218 C 0.03217 0.08449 0.03295 0.08704 0.03347 0.08959 C 0.03802 0.10972 0.03256 0.08727 0.03698 0.10533 C 0.03724 0.10903 0.0375 0.11297 0.03789 0.11667 C 0.03802 0.11898 0.03881 0.12037 0.03881 0.12246 C 0.03881 0.13773 0.03828 0.17917 0.03698 0.2007 C 0.03646 0.21042 0.0362 0.20741 0.03516 0.21528 C 0.0349 0.21829 0.03464 0.22107 0.03438 0.22385 C 0.03412 0.22593 0.0336 0.22755 0.03347 0.22963 C 0.03334 0.23241 0.03347 0.23542 0.03347 0.23866 " pathEditMode="relative" rAng="0" ptsTypes="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9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4.81481E-6 L -0.00208 0.00023 C 0.0017 0.03449 -0.00039 0.02152 0.00261 0.03935 C 0.00287 0.04768 0.00326 0.05625 0.00378 0.06481 C 0.00391 0.06805 0.00469 0.07199 0.00495 0.07523 C 0.00547 0.08148 0.00573 0.08726 0.00625 0.09328 C 0.00573 0.12152 0.00573 0.15 0.00495 0.17824 C 0.00482 0.18078 0.00443 0.1831 0.00378 0.18541 C 0.0017 0.19166 -0.00091 0.19745 -0.00338 0.20347 C -0.0082 0.21597 -0.00559 0.20972 -0.01145 0.22314 C -0.01302 0.22685 -0.0151 0.23009 -0.01614 0.23425 C -0.01705 0.23703 -0.01757 0.24004 -0.01862 0.24328 C -0.0207 0.24907 -0.02382 0.25462 -0.02565 0.26134 C -0.0276 0.26828 -0.02981 0.27523 -0.03151 0.28263 C -0.03229 0.28611 -0.03281 0.29027 -0.03385 0.29351 C -0.03489 0.29699 -0.03619 0.29953 -0.03723 0.30231 C -0.03958 0.3199 -0.03697 0.3037 -0.04088 0.31875 C -0.04401 0.33101 -0.04179 0.328 -0.04674 0.33842 C -0.04726 0.33981 -0.0483 0.3412 -0.04908 0.34236 C -0.05169 0.3574 -0.04817 0.34212 -0.05377 0.35486 C -0.05442 0.35625 -0.05442 0.35833 -0.05494 0.36018 C -0.05638 0.36435 -0.0569 0.36481 -0.05833 0.36782 " pathEditMode="relative" rAng="0" ptsTypes="AAAAAAAAAAAAAAAAAAAA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183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9" grpId="0" animBg="1"/>
      <p:bldP spid="10" grpId="0" animBg="1"/>
      <p:bldP spid="11" grpId="0" animBg="1"/>
      <p:bldP spid="13" grpId="0" animBg="1"/>
      <p:bldP spid="15" grpId="0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r>
              <a:rPr lang="en-US" dirty="0"/>
              <a:t> / 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17F88-4684-6881-0D0B-36CDB508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28714"/>
            <a:ext cx="12191999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9528-827E-C5FE-CF40-C6090532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LLM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B75F-3CEF-3097-D6DD-67227ED17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user’s message to concepts in the data specification.</a:t>
            </a:r>
          </a:p>
          <a:p>
            <a:r>
              <a:rPr lang="en-US" dirty="0"/>
              <a:t>Suggest other concepts relevant to the message.</a:t>
            </a:r>
          </a:p>
          <a:p>
            <a:r>
              <a:rPr lang="en-US" dirty="0"/>
              <a:t>Generate natural-language message from the substructure.</a:t>
            </a:r>
          </a:p>
          <a:p>
            <a:r>
              <a:rPr lang="en-US" dirty="0"/>
              <a:t>Various summaries.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5D952-E9BE-ED02-F28B-090C5FAC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2EC0-A0CE-22A4-E64C-FE64A3B0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C68B-7E66-9D93-2946-74A06B4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860244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r>
              <a:rPr lang="en-US" dirty="0"/>
              <a:t>??</a:t>
            </a:r>
          </a:p>
          <a:p>
            <a:r>
              <a:rPr lang="en-US" dirty="0"/>
              <a:t>SPARQL query generation.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r>
              <a:rPr lang="en-US" dirty="0"/>
              <a:t> / 26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860B-F56E-593C-992C-4D570359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DA96-D23C-008C-43BA-DF3371C4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77546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7859-CF68-EE13-E9BB-A67A3612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1F312-57DC-B3D0-60FC-E1E7E487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596" y="152362"/>
            <a:ext cx="4588111" cy="6379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36F5B-3701-9C5C-5F17-CE6EDF1A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400" y="1382666"/>
            <a:ext cx="6531004" cy="4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FA8F-861E-1309-3EDA-706E4A5BC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86C61E-C76E-588D-C2F8-374914B30F23}"/>
              </a:ext>
            </a:extLst>
          </p:cNvPr>
          <p:cNvSpPr/>
          <p:nvPr/>
        </p:nvSpPr>
        <p:spPr>
          <a:xfrm>
            <a:off x="4717503" y="2394417"/>
            <a:ext cx="2756994" cy="2069165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tx1"/>
                </a:solidFill>
              </a:rPr>
              <a:t>Dataspecer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C175B-58FF-CF3D-8294-1AECF9EFF3E9}"/>
              </a:ext>
            </a:extLst>
          </p:cNvPr>
          <p:cNvSpPr txBox="1"/>
          <p:nvPr/>
        </p:nvSpPr>
        <p:spPr>
          <a:xfrm>
            <a:off x="4811837" y="3693047"/>
            <a:ext cx="252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600" dirty="0"/>
              <a:t>Tool for management of semantic data specifications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C6AFE-7F9A-09E5-CD93-72823CE62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57" y="165191"/>
            <a:ext cx="2314898" cy="21815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032C3D-CE49-8068-E3A4-7368A8CB8EA2}"/>
              </a:ext>
            </a:extLst>
          </p:cNvPr>
          <p:cNvSpPr/>
          <p:nvPr/>
        </p:nvSpPr>
        <p:spPr>
          <a:xfrm>
            <a:off x="1687709" y="4287186"/>
            <a:ext cx="2756994" cy="2069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tx1"/>
                </a:solidFill>
              </a:rPr>
              <a:t>Data Specification Navigator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89AA1-5DE2-2232-D2B8-6737FD86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69251" y="165190"/>
            <a:ext cx="2364650" cy="21815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0979ED-599C-E528-3269-D60585A24A9C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>
            <a:off x="3066206" y="3574339"/>
            <a:ext cx="0" cy="7128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DCBED0-B151-1EEE-B287-1AD9422CAEA9}"/>
              </a:ext>
            </a:extLst>
          </p:cNvPr>
          <p:cNvSpPr txBox="1"/>
          <p:nvPr/>
        </p:nvSpPr>
        <p:spPr>
          <a:xfrm>
            <a:off x="1745342" y="2928008"/>
            <a:ext cx="2641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Provides information about data specification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A98347-A824-DEDB-F84F-566DB787A610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3066206" y="2346720"/>
            <a:ext cx="0" cy="581288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C28996-9CF1-6BCE-CE5B-2771755A0FBB}"/>
              </a:ext>
            </a:extLst>
          </p:cNvPr>
          <p:cNvSpPr txBox="1"/>
          <p:nvPr/>
        </p:nvSpPr>
        <p:spPr>
          <a:xfrm>
            <a:off x="5079403" y="4287186"/>
            <a:ext cx="203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Asks for</a:t>
            </a:r>
            <a:br>
              <a:rPr lang="en-US" dirty="0"/>
            </a:br>
            <a:r>
              <a:rPr lang="en-US" dirty="0"/>
              <a:t>data specification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C2FEB0-89E7-F965-DBE4-E5620F11D4AB}"/>
              </a:ext>
            </a:extLst>
          </p:cNvPr>
          <p:cNvSpPr txBox="1"/>
          <p:nvPr/>
        </p:nvSpPr>
        <p:spPr>
          <a:xfrm>
            <a:off x="5079402" y="5524260"/>
            <a:ext cx="203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Provides</a:t>
            </a:r>
            <a:br>
              <a:rPr lang="en-US" dirty="0"/>
            </a:br>
            <a:r>
              <a:rPr lang="en-US" dirty="0"/>
              <a:t>data specification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A6DB35-1A46-4447-BFF3-5E0D529A7D7F}"/>
              </a:ext>
            </a:extLst>
          </p:cNvPr>
          <p:cNvCxnSpPr>
            <a:cxnSpLocks/>
          </p:cNvCxnSpPr>
          <p:nvPr/>
        </p:nvCxnSpPr>
        <p:spPr>
          <a:xfrm flipV="1">
            <a:off x="4444703" y="4610351"/>
            <a:ext cx="772756" cy="1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CCB260-C30F-9187-E6D6-ED0459771AF9}"/>
              </a:ext>
            </a:extLst>
          </p:cNvPr>
          <p:cNvCxnSpPr>
            <a:cxnSpLocks/>
          </p:cNvCxnSpPr>
          <p:nvPr/>
        </p:nvCxnSpPr>
        <p:spPr>
          <a:xfrm>
            <a:off x="7024744" y="5878203"/>
            <a:ext cx="840888" cy="0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EEB893-2E16-196E-7638-C84CAE1E9395}"/>
              </a:ext>
            </a:extLst>
          </p:cNvPr>
          <p:cNvCxnSpPr>
            <a:cxnSpLocks/>
          </p:cNvCxnSpPr>
          <p:nvPr/>
        </p:nvCxnSpPr>
        <p:spPr>
          <a:xfrm>
            <a:off x="6906409" y="4610351"/>
            <a:ext cx="959224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083069-88C6-B0DA-F068-0EF6D58F645D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4444703" y="5847425"/>
            <a:ext cx="6346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7635884-254C-B764-F112-574027130717}"/>
              </a:ext>
            </a:extLst>
          </p:cNvPr>
          <p:cNvSpPr txBox="1"/>
          <p:nvPr/>
        </p:nvSpPr>
        <p:spPr>
          <a:xfrm>
            <a:off x="7876802" y="3090254"/>
            <a:ext cx="274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data specification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E68CAD-C0C3-E5EE-AA85-F1A54B2C9EDB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251576" y="3459586"/>
            <a:ext cx="0" cy="81823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2650526-4CBB-D3C0-4475-E6DB6BB86149}"/>
              </a:ext>
            </a:extLst>
          </p:cNvPr>
          <p:cNvCxnSpPr>
            <a:stCxn id="15" idx="2"/>
            <a:endCxn id="53" idx="0"/>
          </p:cNvCxnSpPr>
          <p:nvPr/>
        </p:nvCxnSpPr>
        <p:spPr>
          <a:xfrm>
            <a:off x="9251576" y="2346719"/>
            <a:ext cx="0" cy="743535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52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78 L 0.00469 -0.00278 C 0.02539 -0.00648 0.04362 -0.00972 0.06458 -0.01227 C 0.07174 -0.01296 0.07878 -0.01319 0.08581 -0.01366 C 0.09701 -0.01157 0.1082 -0.00903 0.1194 -0.00741 C 0.15143 -0.00301 0.13411 -0.00509 0.17148 -0.00116 L 0.18385 0.00185 C 0.1862 0.00255 0.18867 0.00185 0.19089 0.00347 C 0.19766 0.0081 0.20339 0.01829 0.20846 0.02708 C 0.21211 0.03287 0.21536 0.03866 0.21823 0.04583 C 0.21914 0.04838 0.22005 0.05093 0.22083 0.0537 C 0.23164 0.09028 0.22552 0.075 0.23229 0.0912 C 0.23333 0.09884 0.23438 0.10579 0.23581 0.11319 C 0.23906 0.12847 0.23919 0.12361 0.24115 0.13681 C 0.24414 0.15648 0.24141 0.14537 0.24557 0.16505 C 0.24753 0.17431 0.2487 0.17593 0.25 0.18542 C 0.25039 0.18843 0.25039 0.19167 0.25091 0.19468 C 0.2513 0.19699 0.25208 0.19884 0.2526 0.20093 C 0.25326 0.2037 0.25404 0.20625 0.25443 0.2088 C 0.25521 0.21412 0.25547 0.21944 0.25612 0.22454 C 0.25651 0.22662 0.25677 0.2287 0.25703 0.23079 C 0.25872 0.24676 0.25703 0.23681 0.25885 0.24653 C 0.25911 0.25231 0.25977 0.25787 0.25977 0.26366 C 0.25977 0.26736 0.25911 0.27106 0.25885 0.27477 C 0.25872 0.27523 0.25885 0.27569 0.25885 0.27639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  <p:bldP spid="18" grpId="0"/>
      <p:bldP spid="25" grpId="0"/>
      <p:bldP spid="26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r>
              <a:rPr lang="en-US" dirty="0"/>
              <a:t> / 26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5FCCA3-639A-12D6-1EB0-E0430222E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4543" y="84130"/>
            <a:ext cx="6422913" cy="66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455E-A95C-F767-4E4A-E66FDB8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8F0-8110-9E72-CE9F-2D5232A3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253537" cy="4875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💡 Use an LLM.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⚠️ Beware of hallucinations.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🛠️ Use LLM on smaller parts.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67-8A35-3008-C993-1006F9C3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549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8E7C-7263-AF0D-9709-F67EBCAA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(so far)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B55A6-0190-ABB6-792A-9F871D9C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people know the data specification well enough.</a:t>
            </a:r>
          </a:p>
          <a:p>
            <a:endParaRPr lang="en-US" dirty="0"/>
          </a:p>
          <a:p>
            <a:r>
              <a:rPr lang="en-US" dirty="0"/>
              <a:t>Create a chatbot to save time.</a:t>
            </a:r>
          </a:p>
          <a:p>
            <a:endParaRPr lang="en-US" dirty="0"/>
          </a:p>
          <a:p>
            <a:r>
              <a:rPr lang="en-US" dirty="0"/>
              <a:t>Use data specifications from </a:t>
            </a:r>
            <a:r>
              <a:rPr lang="en-US" dirty="0" err="1"/>
              <a:t>Dataspecer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Return technical queries to users (SPARQL).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E133-CDDB-6401-E70E-ED08B46C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98271-9160-9C44-EEB6-10FD24BB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r>
              <a:rPr lang="en-US" dirty="0"/>
              <a:t> / 26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E9105F-3AB2-B119-4380-62DE9F15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81376" y="100483"/>
            <a:ext cx="7378624" cy="66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8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C262-E14B-8012-E123-146BE56C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New conversation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139AE-93C7-6A60-3EA4-82F44EAA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3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450C3C37E6384FA102450B5C1D1759" ma:contentTypeVersion="14" ma:contentTypeDescription="Vytvoří nový dokument" ma:contentTypeScope="" ma:versionID="8b4fc92063727eb38fcb6ab5f9fc72a5">
  <xsd:schema xmlns:xsd="http://www.w3.org/2001/XMLSchema" xmlns:xs="http://www.w3.org/2001/XMLSchema" xmlns:p="http://schemas.microsoft.com/office/2006/metadata/properties" xmlns:ns3="ede9416d-8789-465e-9af3-7db239f237c9" xmlns:ns4="5badf4fb-1c88-419c-96ff-0fbf8ff93b05" targetNamespace="http://schemas.microsoft.com/office/2006/metadata/properties" ma:root="true" ma:fieldsID="c3714cca429bffa619045911f8655670" ns3:_="" ns4:_="">
    <xsd:import namespace="ede9416d-8789-465e-9af3-7db239f237c9"/>
    <xsd:import namespace="5badf4fb-1c88-419c-96ff-0fbf8ff93b0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e9416d-8789-465e-9af3-7db239f237c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df4fb-1c88-419c-96ff-0fbf8ff93b0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de9416d-8789-465e-9af3-7db239f237c9" xsi:nil="true"/>
  </documentManagement>
</p:properties>
</file>

<file path=customXml/itemProps1.xml><?xml version="1.0" encoding="utf-8"?>
<ds:datastoreItem xmlns:ds="http://schemas.openxmlformats.org/officeDocument/2006/customXml" ds:itemID="{FC1D4357-4A54-4CAE-806C-E2296CC6F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e9416d-8789-465e-9af3-7db239f237c9"/>
    <ds:schemaRef ds:uri="5badf4fb-1c88-419c-96ff-0fbf8ff93b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6AD666-E90D-44A7-B3CE-63A2DDA0E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041E13-42B3-45F1-8A76-1FA095FE9A1E}">
  <ds:schemaRefs>
    <ds:schemaRef ds:uri="http://purl.org/dc/dcmitype/"/>
    <ds:schemaRef ds:uri="5badf4fb-1c88-419c-96ff-0fbf8ff93b05"/>
    <ds:schemaRef ds:uri="http://purl.org/dc/terms/"/>
    <ds:schemaRef ds:uri="ede9416d-8789-465e-9af3-7db239f237c9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996</Words>
  <Application>Microsoft Office PowerPoint</Application>
  <PresentationFormat>Widescreen</PresentationFormat>
  <Paragraphs>152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Arial</vt:lpstr>
      <vt:lpstr>Calibri</vt:lpstr>
      <vt:lpstr>Office Theme</vt:lpstr>
      <vt:lpstr>Helping users navigate data specifications</vt:lpstr>
      <vt:lpstr>Motivational example</vt:lpstr>
      <vt:lpstr>PowerPoint Presentation</vt:lpstr>
      <vt:lpstr>PowerPoint Presentation</vt:lpstr>
      <vt:lpstr>PowerPoint Presentation</vt:lpstr>
      <vt:lpstr>How?</vt:lpstr>
      <vt:lpstr>Summary (so far)</vt:lpstr>
      <vt:lpstr>PowerPoint Presentation</vt:lpstr>
      <vt:lpstr>New conversation</vt:lpstr>
      <vt:lpstr>PowerPoint Presentation</vt:lpstr>
      <vt:lpstr>Process user message</vt:lpstr>
      <vt:lpstr>PowerPoint Presentation</vt:lpstr>
      <vt:lpstr>PowerPoint Presentation</vt:lpstr>
      <vt:lpstr>PowerPoint Presentation</vt:lpstr>
      <vt:lpstr>Suggest relevant concepts</vt:lpstr>
      <vt:lpstr>PowerPoint Presentation</vt:lpstr>
      <vt:lpstr>PowerPoint Presentation</vt:lpstr>
      <vt:lpstr>PowerPoint Presentation</vt:lpstr>
      <vt:lpstr>Verbalization from user’s selections</vt:lpstr>
      <vt:lpstr>PowerPoint Presentation</vt:lpstr>
      <vt:lpstr>PowerPoint Presentation</vt:lpstr>
      <vt:lpstr>Main LLM usage</vt:lpstr>
      <vt:lpstr>Pilot study</vt:lpstr>
      <vt:lpstr>Successfully implemented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Quoc Anh Nguyen</dc:creator>
  <cp:keywords/>
  <dc:description>generated using python-pptx</dc:description>
  <cp:lastModifiedBy>Quoc Anh Nguyen</cp:lastModifiedBy>
  <cp:revision>79</cp:revision>
  <dcterms:created xsi:type="dcterms:W3CDTF">2013-01-27T09:14:16Z</dcterms:created>
  <dcterms:modified xsi:type="dcterms:W3CDTF">2025-09-15T22:18:56Z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0x01010087450C3C37E6384FA102450B5C1D1759</vt:lpwstr>
  </property>
</Properties>
</file>